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ExtraLight"/>
      <p:regular r:id="rId37"/>
      <p:bold r:id="rId38"/>
      <p:italic r:id="rId39"/>
      <p:boldItalic r:id="rId40"/>
    </p:embeddedFont>
    <p:embeddedFont>
      <p:font typeface="Montserrat ExtraBold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bold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Bold-boldItalic.fntdata"/><Relationship Id="rId41" Type="http://schemas.openxmlformats.org/officeDocument/2006/relationships/font" Target="fonts/MontserratExtraBold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Light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Ligh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Extra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69d073c8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69d073c8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69d073c8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69d073c8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69d073c8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d69d073c8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050d80ee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050d80ee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050d80ee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050d80ee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d69d073c8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d69d073c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f9262ee2f_0_2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f9262ee2f_0_2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050d80ee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050d80ee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050d80ee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050d80ee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050d80e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050d80e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Adrien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Jeroen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69d073c8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69d073c8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Jeroen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d69d073c8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d69d073c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f9262ee2f_0_26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f9262ee2f_0_26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9262ee2f_0_26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f9262ee2f_0_26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Jeroen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f9262ee2f_0_26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f9262ee2f_0_26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Jeroen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Jeroen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Jeroen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30.jp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Amsterdam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346400" y="2624375"/>
            <a:ext cx="42780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Minor Extended Reality (XR)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2" name="Google Shape;162;p36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</a:t>
            </a:r>
            <a:endParaRPr/>
          </a:p>
        </p:txBody>
      </p:sp>
      <p:cxnSp>
        <p:nvCxnSpPr>
          <p:cNvPr id="276" name="Google Shape;276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7" name="Google Shape;277;p45"/>
          <p:cNvSpPr txBox="1"/>
          <p:nvPr/>
        </p:nvSpPr>
        <p:spPr>
          <a:xfrm>
            <a:off x="938500" y="107415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Improved wrist watch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connecting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pipes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Field research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Basic multiplayer testing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 b="18714" l="0" r="0" t="2121"/>
          <a:stretch/>
        </p:blipFill>
        <p:spPr>
          <a:xfrm>
            <a:off x="5293420" y="1724673"/>
            <a:ext cx="3320652" cy="2012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45"/>
          <p:cNvGrpSpPr/>
          <p:nvPr/>
        </p:nvGrpSpPr>
        <p:grpSpPr>
          <a:xfrm>
            <a:off x="5164391" y="1594120"/>
            <a:ext cx="3576400" cy="2728066"/>
            <a:chOff x="238125" y="1973675"/>
            <a:chExt cx="2558775" cy="1951825"/>
          </a:xfrm>
        </p:grpSpPr>
        <p:sp>
          <p:nvSpPr>
            <p:cNvPr id="280" name="Google Shape;280;p45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45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41614"/>
            <a:ext cx="3789200" cy="2201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</a:t>
            </a:r>
            <a:endParaRPr/>
          </a:p>
        </p:txBody>
      </p:sp>
      <p:cxnSp>
        <p:nvCxnSpPr>
          <p:cNvPr id="293" name="Google Shape;293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4" name="Google Shape;294;p46"/>
          <p:cNvSpPr txBox="1"/>
          <p:nvPr/>
        </p:nvSpPr>
        <p:spPr>
          <a:xfrm>
            <a:off x="938500" y="107415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system implemented (colored pipes)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Added sound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Performance improvements for Quest 1 (Pipe LOD)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First build/prototype ran on the Quest 1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6646">
            <a:off x="4265789" y="2709734"/>
            <a:ext cx="3794897" cy="191810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927" y="189450"/>
            <a:ext cx="3118099" cy="205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was reworked</a:t>
            </a:r>
            <a:endParaRPr/>
          </a:p>
        </p:txBody>
      </p:sp>
      <p:sp>
        <p:nvSpPr>
          <p:cNvPr id="303" name="Google Shape;303;p4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had to be expanded to fit in a more immersive VR experience</a:t>
            </a:r>
            <a:endParaRPr/>
          </a:p>
        </p:txBody>
      </p:sp>
      <p:cxnSp>
        <p:nvCxnSpPr>
          <p:cNvPr id="304" name="Google Shape;304;p47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5" name="Google Shape;305;p47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  <p:cxnSp>
        <p:nvCxnSpPr>
          <p:cNvPr id="311" name="Google Shape;311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2" name="Google Shape;312;p48"/>
          <p:cNvSpPr txBox="1"/>
          <p:nvPr/>
        </p:nvSpPr>
        <p:spPr>
          <a:xfrm>
            <a:off x="938500" y="107415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Working lobby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Switchable scenes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Keyboard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Voice chat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700" y="2256329"/>
            <a:ext cx="3468901" cy="228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  <p:cxnSp>
        <p:nvCxnSpPr>
          <p:cNvPr id="320" name="Google Shape;320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1" name="Google Shape;321;p49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95" y="1201195"/>
            <a:ext cx="5710545" cy="37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  <p:cxnSp>
        <p:nvCxnSpPr>
          <p:cNvPr id="328" name="Google Shape;328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9" name="Google Shape;329;p50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49" y="1226910"/>
            <a:ext cx="5567800" cy="366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5</a:t>
            </a:r>
            <a:endParaRPr/>
          </a:p>
        </p:txBody>
      </p:sp>
      <p:cxnSp>
        <p:nvCxnSpPr>
          <p:cNvPr id="336" name="Google Shape;336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7" name="Google Shape;337;p51"/>
          <p:cNvSpPr txBox="1"/>
          <p:nvPr/>
        </p:nvSpPr>
        <p:spPr>
          <a:xfrm>
            <a:off x="938500" y="107415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Rework of lobby and game scene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3D buildings (immersion)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Player instructions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Volume slider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Difficulty setting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Video monitor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Podium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375" y="2975925"/>
            <a:ext cx="5754624" cy="21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months</a:t>
            </a:r>
            <a:endParaRPr/>
          </a:p>
        </p:txBody>
      </p:sp>
      <p:sp>
        <p:nvSpPr>
          <p:cNvPr id="345" name="Google Shape;345;p52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Can </a:t>
            </a:r>
            <a:r>
              <a:rPr lang="en"/>
              <a:t>make a good VR game</a:t>
            </a:r>
            <a:endParaRPr/>
          </a:p>
        </p:txBody>
      </p:sp>
      <p:cxnSp>
        <p:nvCxnSpPr>
          <p:cNvPr id="346" name="Google Shape;346;p52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7" name="Google Shape;347;p52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Introduction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Client Original idea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Milestones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Final product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Conclusion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0" name="Google Shape;170;p37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months</a:t>
            </a:r>
            <a:endParaRPr/>
          </a:p>
        </p:txBody>
      </p:sp>
      <p:sp>
        <p:nvSpPr>
          <p:cNvPr id="365" name="Google Shape;365;p5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Can make a good VR game</a:t>
            </a:r>
            <a:endParaRPr/>
          </a:p>
        </p:txBody>
      </p:sp>
      <p:cxnSp>
        <p:nvCxnSpPr>
          <p:cNvPr id="366" name="Google Shape;366;p55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67" name="Google Shape;367;p55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—Todd Howard</a:t>
            </a:r>
            <a:endParaRPr/>
          </a:p>
        </p:txBody>
      </p:sp>
      <p:sp>
        <p:nvSpPr>
          <p:cNvPr id="374" name="Google Shape;374;p5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“It just works”</a:t>
            </a:r>
            <a:endParaRPr/>
          </a:p>
        </p:txBody>
      </p:sp>
      <p:sp>
        <p:nvSpPr>
          <p:cNvPr id="375" name="Google Shape;375;p56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cxnSp>
        <p:nvCxnSpPr>
          <p:cNvPr id="381" name="Google Shape;381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82" name="Google Shape;382;p57"/>
          <p:cNvSpPr txBox="1"/>
          <p:nvPr/>
        </p:nvSpPr>
        <p:spPr>
          <a:xfrm>
            <a:off x="938500" y="107415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Solid gameplay l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oop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Scoreboard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Points system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Awareness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00" y="0"/>
            <a:ext cx="4431800" cy="232443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758224"/>
            <a:ext cx="3919801" cy="23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391" name="Google Shape;391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92" name="Google Shape;392;p58"/>
          <p:cNvSpPr txBox="1"/>
          <p:nvPr/>
        </p:nvSpPr>
        <p:spPr>
          <a:xfrm>
            <a:off x="938500" y="107415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UnderAmsterdam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manual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manual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58"/>
          <p:cNvPicPr preferRelativeResize="0"/>
          <p:nvPr/>
        </p:nvPicPr>
        <p:blipFill rotWithShape="1">
          <a:blip r:embed="rId3">
            <a:alphaModFix/>
          </a:blip>
          <a:srcRect b="3661" l="0" r="0" t="3651"/>
          <a:stretch/>
        </p:blipFill>
        <p:spPr>
          <a:xfrm rot="-14">
            <a:off x="6790825" y="498853"/>
            <a:ext cx="1972350" cy="2598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58"/>
          <p:cNvGrpSpPr/>
          <p:nvPr/>
        </p:nvGrpSpPr>
        <p:grpSpPr>
          <a:xfrm>
            <a:off x="6609440" y="196079"/>
            <a:ext cx="2335109" cy="3203883"/>
            <a:chOff x="3779900" y="1733725"/>
            <a:chExt cx="1636950" cy="2245975"/>
          </a:xfrm>
        </p:grpSpPr>
        <p:sp>
          <p:nvSpPr>
            <p:cNvPr id="395" name="Google Shape;395;p58"/>
            <p:cNvSpPr/>
            <p:nvPr/>
          </p:nvSpPr>
          <p:spPr>
            <a:xfrm>
              <a:off x="3779900" y="1733725"/>
              <a:ext cx="1636950" cy="2245975"/>
            </a:xfrm>
            <a:custGeom>
              <a:rect b="b" l="l" r="r" t="t"/>
              <a:pathLst>
                <a:path extrusionOk="0" h="89839" w="65478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8"/>
            <p:cNvSpPr/>
            <p:nvPr/>
          </p:nvSpPr>
          <p:spPr>
            <a:xfrm>
              <a:off x="4579775" y="1823025"/>
              <a:ext cx="38700" cy="38650"/>
            </a:xfrm>
            <a:custGeom>
              <a:rect b="b" l="l" r="r" t="t"/>
              <a:pathLst>
                <a:path extrusionOk="0" h="1546" w="1548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8"/>
            <p:cNvSpPr/>
            <p:nvPr/>
          </p:nvSpPr>
          <p:spPr>
            <a:xfrm>
              <a:off x="3902182" y="1945972"/>
              <a:ext cx="1392400" cy="1821397"/>
            </a:xfrm>
            <a:custGeom>
              <a:rect b="b" l="l" r="r" t="t"/>
              <a:pathLst>
                <a:path extrusionOk="0" h="79381" w="55696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8"/>
            <p:cNvSpPr/>
            <p:nvPr/>
          </p:nvSpPr>
          <p:spPr>
            <a:xfrm>
              <a:off x="4536425" y="3828600"/>
              <a:ext cx="124775" cy="79200"/>
            </a:xfrm>
            <a:custGeom>
              <a:rect b="b" l="l" r="r" t="t"/>
              <a:pathLst>
                <a:path extrusionOk="0" h="3168" w="4991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58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participating with us!</a:t>
            </a:r>
            <a:endParaRPr/>
          </a:p>
        </p:txBody>
      </p:sp>
      <p:sp>
        <p:nvSpPr>
          <p:cNvPr id="405" name="Google Shape;405;p5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VRAholics</a:t>
            </a:r>
            <a:endParaRPr/>
          </a:p>
        </p:txBody>
      </p:sp>
      <p:cxnSp>
        <p:nvCxnSpPr>
          <p:cNvPr id="406" name="Google Shape;406;p59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950" y="152400"/>
            <a:ext cx="1847548" cy="184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798" y="152400"/>
            <a:ext cx="1847548" cy="184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43547"/>
            <a:ext cx="1847552" cy="18475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0" name="Google Shape;41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4652" y="152397"/>
            <a:ext cx="1847552" cy="184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4054" y="3203297"/>
            <a:ext cx="1847552" cy="184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176" name="Google Shape;176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3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Creators of Under Amsterdam</a:t>
            </a:r>
            <a:endParaRPr/>
          </a:p>
        </p:txBody>
      </p:sp>
      <p:cxnSp>
        <p:nvCxnSpPr>
          <p:cNvPr id="178" name="Google Shape;178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9" name="Google Shape;179;p38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5" name="Google Shape;185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027" y="922987"/>
            <a:ext cx="1267499" cy="12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421" y="2571088"/>
            <a:ext cx="1334751" cy="17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2">
            <a:off x="2699174" y="2701414"/>
            <a:ext cx="989250" cy="156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4">
            <a:off x="413339" y="2259263"/>
            <a:ext cx="1232872" cy="10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4212" y="277188"/>
            <a:ext cx="1191421" cy="15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9"/>
          <p:cNvSpPr txBox="1"/>
          <p:nvPr/>
        </p:nvSpPr>
        <p:spPr>
          <a:xfrm>
            <a:off x="3986400" y="1799925"/>
            <a:ext cx="175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Luan - Computer science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9"/>
          <p:cNvSpPr txBox="1"/>
          <p:nvPr/>
        </p:nvSpPr>
        <p:spPr>
          <a:xfrm>
            <a:off x="1896763" y="2136550"/>
            <a:ext cx="175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Daniel - Aviation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9"/>
          <p:cNvSpPr txBox="1"/>
          <p:nvPr/>
        </p:nvSpPr>
        <p:spPr>
          <a:xfrm>
            <a:off x="2276200" y="4298850"/>
            <a:ext cx="220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Adrien  - Computer Science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9"/>
          <p:cNvSpPr txBox="1"/>
          <p:nvPr/>
        </p:nvSpPr>
        <p:spPr>
          <a:xfrm>
            <a:off x="325475" y="3323050"/>
            <a:ext cx="198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Quinn - Game Developer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9"/>
          <p:cNvSpPr txBox="1"/>
          <p:nvPr/>
        </p:nvSpPr>
        <p:spPr>
          <a:xfrm>
            <a:off x="4439175" y="4241650"/>
            <a:ext cx="175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Jeroen - Game Developer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9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202" name="Google Shape;202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3" name="Google Shape;203;p4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Awareness</a:t>
            </a:r>
            <a:endParaRPr/>
          </a:p>
        </p:txBody>
      </p:sp>
      <p:sp>
        <p:nvSpPr>
          <p:cNvPr id="204" name="Google Shape;204;p4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game</a:t>
            </a:r>
            <a:endParaRPr/>
          </a:p>
        </p:txBody>
      </p:sp>
      <p:sp>
        <p:nvSpPr>
          <p:cNvPr id="206" name="Google Shape;206;p4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Multiplayer</a:t>
            </a:r>
            <a:endParaRPr/>
          </a:p>
        </p:txBody>
      </p:sp>
      <p:sp>
        <p:nvSpPr>
          <p:cNvPr id="208" name="Google Shape;208;p4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40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10" name="Google Shape;210;p40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11" name="Google Shape;211;p40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2" name="Google Shape;212;p40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0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0"/>
          <p:cNvSpPr/>
          <p:nvPr/>
        </p:nvSpPr>
        <p:spPr>
          <a:xfrm>
            <a:off x="6850102" y="20244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40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17" name="Google Shape;217;p40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0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0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40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21" name="Google Shape;221;p40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40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the game come to what it is today?</a:t>
            </a:r>
            <a:endParaRPr/>
          </a:p>
        </p:txBody>
      </p:sp>
      <p:sp>
        <p:nvSpPr>
          <p:cNvPr id="229" name="Google Shape;229;p4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VR puzzle game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Connecting pipes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Come back and change them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Board game rules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Different companies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System based on least amount of pipes and time.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41"/>
          <p:cNvSpPr txBox="1"/>
          <p:nvPr>
            <p:ph type="title"/>
          </p:nvPr>
        </p:nvSpPr>
        <p:spPr>
          <a:xfrm>
            <a:off x="938500" y="445025"/>
            <a:ext cx="3524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Original Idea</a:t>
            </a:r>
            <a:endParaRPr/>
          </a:p>
        </p:txBody>
      </p:sp>
      <p:cxnSp>
        <p:nvCxnSpPr>
          <p:cNvPr id="231" name="Google Shape;231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2" name="Google Shape;232;p41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cxnSp>
        <p:nvCxnSpPr>
          <p:cNvPr id="238" name="Google Shape;238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9" name="Google Shape;239;p42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</a:t>
            </a:r>
            <a:endParaRPr/>
          </a:p>
        </p:txBody>
      </p:sp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Multiplayer build</a:t>
            </a:r>
            <a:endParaRPr/>
          </a:p>
        </p:txBody>
      </p:sp>
      <p:sp>
        <p:nvSpPr>
          <p:cNvPr id="241" name="Google Shape;241;p42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</a:t>
            </a:r>
            <a:endParaRPr/>
          </a:p>
        </p:txBody>
      </p:sp>
      <p:sp>
        <p:nvSpPr>
          <p:cNvPr id="242" name="Google Shape;242;p42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functions and bugfixes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2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  <p:sp>
        <p:nvSpPr>
          <p:cNvPr id="244" name="Google Shape;244;p42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Concepting phase</a:t>
            </a:r>
            <a:r>
              <a:rPr lang="en"/>
              <a:t> </a:t>
            </a:r>
            <a:endParaRPr/>
          </a:p>
        </p:txBody>
      </p:sp>
      <p:sp>
        <p:nvSpPr>
          <p:cNvPr id="245" name="Google Shape;245;p42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5</a:t>
            </a:r>
            <a:endParaRPr/>
          </a:p>
        </p:txBody>
      </p:sp>
      <p:sp>
        <p:nvSpPr>
          <p:cNvPr id="246" name="Google Shape;246;p42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Rework of everything</a:t>
            </a:r>
            <a:endParaRPr/>
          </a:p>
        </p:txBody>
      </p:sp>
      <p:sp>
        <p:nvSpPr>
          <p:cNvPr id="247" name="Google Shape;247;p42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endParaRPr/>
          </a:p>
        </p:txBody>
      </p:sp>
      <p:sp>
        <p:nvSpPr>
          <p:cNvPr id="248" name="Google Shape;248;p42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game</a:t>
            </a:r>
            <a:endParaRPr/>
          </a:p>
        </p:txBody>
      </p:sp>
      <p:sp>
        <p:nvSpPr>
          <p:cNvPr id="249" name="Google Shape;249;p42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  <p:sp>
        <p:nvSpPr>
          <p:cNvPr id="250" name="Google Shape;250;p42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scenes</a:t>
            </a:r>
            <a:endParaRPr/>
          </a:p>
        </p:txBody>
      </p:sp>
      <p:cxnSp>
        <p:nvCxnSpPr>
          <p:cNvPr id="251" name="Google Shape;251;p42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2" name="Google Shape;252;p42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  <p:cxnSp>
        <p:nvCxnSpPr>
          <p:cNvPr id="258" name="Google Shape;258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9" name="Google Shape;259;p43"/>
          <p:cNvSpPr txBox="1"/>
          <p:nvPr/>
        </p:nvSpPr>
        <p:spPr>
          <a:xfrm>
            <a:off x="938500" y="107415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Concepting phase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Rules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Cartoonish visual style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Multiplayer game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Pipe grid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Rotating company teams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 watch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Dig site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Gartic phone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3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5310">
            <a:off x="5057542" y="2462473"/>
            <a:ext cx="3036191" cy="189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setting right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Doing research in the field to get the game correct.</a:t>
            </a:r>
            <a:endParaRPr/>
          </a:p>
        </p:txBody>
      </p:sp>
      <p:cxnSp>
        <p:nvCxnSpPr>
          <p:cNvPr id="268" name="Google Shape;268;p44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 b="0" l="22026" r="22026" t="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/>
          <p:nvPr/>
        </p:nvSpPr>
        <p:spPr>
          <a:xfrm>
            <a:off x="7491600" y="4743300"/>
            <a:ext cx="16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VRAholics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